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88" r:id="rId3"/>
    <p:sldId id="589" r:id="rId4"/>
    <p:sldId id="587" r:id="rId5"/>
    <p:sldId id="542" r:id="rId6"/>
    <p:sldId id="543" r:id="rId7"/>
    <p:sldId id="570" r:id="rId8"/>
    <p:sldId id="566" r:id="rId9"/>
    <p:sldId id="283" r:id="rId10"/>
    <p:sldId id="284" r:id="rId11"/>
    <p:sldId id="285" r:id="rId12"/>
    <p:sldId id="577" r:id="rId13"/>
    <p:sldId id="585" r:id="rId14"/>
    <p:sldId id="579" r:id="rId15"/>
    <p:sldId id="586" r:id="rId16"/>
    <p:sldId id="548" r:id="rId17"/>
    <p:sldId id="580" r:id="rId18"/>
    <p:sldId id="581" r:id="rId19"/>
    <p:sldId id="286" r:id="rId20"/>
    <p:sldId id="287" r:id="rId21"/>
    <p:sldId id="288" r:id="rId22"/>
    <p:sldId id="289" r:id="rId23"/>
    <p:sldId id="291" r:id="rId24"/>
    <p:sldId id="582" r:id="rId25"/>
    <p:sldId id="292" r:id="rId26"/>
    <p:sldId id="294" r:id="rId27"/>
    <p:sldId id="295" r:id="rId28"/>
    <p:sldId id="296" r:id="rId29"/>
    <p:sldId id="29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9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3/7/24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3/7/24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3/7/24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9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8D2D-14D3-3C2E-E772-9EA625F5A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4472-204B-906F-E0EB-9C1C9AAF7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7056474" cy="4157664"/>
          </a:xfrm>
        </p:spPr>
        <p:txBody>
          <a:bodyPr/>
          <a:lstStyle/>
          <a:p>
            <a:r>
              <a:rPr lang="en-US" sz="2000" dirty="0"/>
              <a:t>Not only are the absolute proportion of fission products accumulating with time, but the relative proportions are changing with respect to one another</a:t>
            </a:r>
          </a:p>
          <a:p>
            <a:r>
              <a:rPr lang="en-US" sz="2000" dirty="0"/>
              <a:t>There are continuous transitions between the groups as the critical concentration conditions for new phase development are surpassed because of increased burnup</a:t>
            </a:r>
          </a:p>
          <a:p>
            <a:r>
              <a:rPr lang="en-US" sz="2000" dirty="0"/>
              <a:t>Since fission releases two oxygen but only one metal atom, and not all metal atoms will react to bond the oxygen, the O/M ratio of the fuel slowly increases during burnup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4C4E0-051C-AEAD-CCF3-E39AF51C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21439-DC94-1D1F-F3A4-A05B2497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726" y="1968501"/>
            <a:ext cx="3939473" cy="43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5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3AF4-EB5E-7840-BE23-81DAA2F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Oxide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AD57-D5D9-DB47-9E6A-2307D48D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7888" cy="3965670"/>
          </a:xfrm>
        </p:spPr>
        <p:txBody>
          <a:bodyPr/>
          <a:lstStyle/>
          <a:p>
            <a:r>
              <a:rPr lang="en-US" sz="2000" dirty="0"/>
              <a:t>With burnup, the liberated oxygen will associate with U, Pu, and La but may not be in sufficient supply to combine with Pd and other less oxidizing elements</a:t>
            </a:r>
          </a:p>
          <a:p>
            <a:r>
              <a:rPr lang="en-US" sz="2000" dirty="0"/>
              <a:t>If the Gibbs energy of formation of the given fission product lies below the fuel oxygen potential, the element will be capable of forming an oxide (Ce, Sr, Ba)</a:t>
            </a:r>
          </a:p>
          <a:p>
            <a:r>
              <a:rPr lang="en-US" sz="2000" dirty="0"/>
              <a:t>If the reaction line is above the oxygen potential in the fuel, the fission product will exist as an element in the fuel (in a separate metallic phase) (Ru, Pd, Tc)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E32-B3C0-D541-BD27-9EBAEB21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580D5-3653-D04B-8C0E-AD7F33AD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488" y="1664415"/>
            <a:ext cx="4324034" cy="505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1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044D-FC32-A046-9A5D-DB6E25CE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Soluble/Insoluble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4E85-7BB8-334C-8368-9836E6D1C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49931" cy="3965670"/>
          </a:xfrm>
        </p:spPr>
        <p:txBody>
          <a:bodyPr/>
          <a:lstStyle/>
          <a:p>
            <a:r>
              <a:rPr lang="en-US" sz="2000" dirty="0"/>
              <a:t>When a 4+ valence fission product (e.g.,Zr4+) enters the lattice, there is no change in the electrical neutrality</a:t>
            </a:r>
          </a:p>
          <a:p>
            <a:r>
              <a:rPr lang="en-US" sz="2000" dirty="0"/>
              <a:t>If the charge of the fission-product cation is lower than U+4, the site occupancy of the lattice is altered to achieve electrical neutrality</a:t>
            </a:r>
          </a:p>
          <a:p>
            <a:r>
              <a:rPr lang="en-US" sz="2000" dirty="0"/>
              <a:t>The alkaline earth cations Ba+ and Sr2+ have large ionic radii and form a separate oxide phase</a:t>
            </a:r>
          </a:p>
          <a:p>
            <a:r>
              <a:rPr lang="en-US" sz="2000" dirty="0"/>
              <a:t>Fission products that have limited solubility in UO2 will segregate to the grain boundaries and voids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E8F5B-82E8-7943-8390-95FB3271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606B6-B48E-664C-AAE4-F9AFAC5B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31" y="2160495"/>
            <a:ext cx="6332582" cy="1497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C4C1A-24A1-784F-8DA5-926A7746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08" y="3846887"/>
            <a:ext cx="5147365" cy="25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3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C4137-2FA5-1F48-812B-C159F973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Segregation/Precipitation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455-2421-D246-AEC9-2FF827FE6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products can be segregated because of their migration to specific locations such as intragranular segregations, grain boundaries, or pellet surfaces</a:t>
            </a:r>
          </a:p>
          <a:p>
            <a:r>
              <a:rPr lang="en-US" sz="2000" dirty="0"/>
              <a:t>Metallic inclusions are commonly observed in </a:t>
            </a:r>
            <a:r>
              <a:rPr lang="en-US" sz="2000" dirty="0" err="1"/>
              <a:t>ceramographs</a:t>
            </a:r>
            <a:r>
              <a:rPr lang="en-US" sz="2000" dirty="0"/>
              <a:t> from irradiated samples</a:t>
            </a:r>
          </a:p>
          <a:p>
            <a:r>
              <a:rPr lang="en-US" sz="2000" dirty="0"/>
              <a:t>They are formed by isotopes of Mo, Tc, Ru, Rh, Pd, Ag, Cd, In, Sn, Sb, and </a:t>
            </a:r>
            <a:r>
              <a:rPr lang="en-US" sz="2000" dirty="0" err="1"/>
              <a:t>Te</a:t>
            </a:r>
            <a:endParaRPr lang="en-US" sz="2000" dirty="0"/>
          </a:p>
          <a:p>
            <a:r>
              <a:rPr lang="en-US" sz="2000" dirty="0"/>
              <a:t>These inclusions are found at the surface of the grain boundaries and are associated, in general, with grain boundaries and intragranular bubbles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15A0E-6DAE-0843-A920-8EDE866A95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Some of the components of these precipitates can be oxidized or reduced forming other compounds that can be released from the fuel matrix</a:t>
            </a:r>
          </a:p>
          <a:p>
            <a:r>
              <a:rPr lang="en-US" sz="2000" dirty="0"/>
              <a:t>Cs, Ru, </a:t>
            </a:r>
            <a:r>
              <a:rPr lang="en-US" sz="2000" dirty="0" err="1"/>
              <a:t>Te</a:t>
            </a:r>
            <a:r>
              <a:rPr lang="en-US" sz="2000" dirty="0"/>
              <a:t>, and Ba have been consistently found at the cracks in the pellet and on the clad inner surface</a:t>
            </a:r>
          </a:p>
          <a:p>
            <a:r>
              <a:rPr lang="en-US" sz="2000" dirty="0"/>
              <a:t>The white inclusions are metallic precipitates, which are composed of Mo, Tc, Rh, Ru, and Pd, form a quinary alloy in an hcp structure</a:t>
            </a:r>
          </a:p>
          <a:p>
            <a:r>
              <a:rPr lang="en-US" sz="2000" dirty="0"/>
              <a:t>A “gray oxide phase” perovskite structure containing different combinations of Ba, Cs, Zr, Mo, and U can also form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B936A-4A3D-5240-8E54-0520C8FA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88C2-6F0F-D741-96F8-E12A2EB0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Volatile/Gaseous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CD458-28E9-6B4D-BA5F-1C2FBD28E3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Xe release occurs at the central region of the pellet where the highest temperatures were achieved during irradiation</a:t>
            </a:r>
          </a:p>
          <a:p>
            <a:r>
              <a:rPr lang="en-US" sz="2000" dirty="0"/>
              <a:t>Volatile FPs are released from the fuel matrix similar to that of the noble gases</a:t>
            </a:r>
          </a:p>
          <a:p>
            <a:r>
              <a:rPr lang="en-US" sz="2000" dirty="0"/>
              <a:t>Volatile fission products in the gap can react among themselves, resulting in a changing chemical speciation</a:t>
            </a:r>
          </a:p>
          <a:p>
            <a:r>
              <a:rPr lang="en-US" sz="2000" dirty="0"/>
              <a:t>The kinetics of formation/decomposition of </a:t>
            </a:r>
            <a:r>
              <a:rPr lang="en-US" sz="2000" dirty="0" err="1"/>
              <a:t>CsI</a:t>
            </a:r>
            <a:r>
              <a:rPr lang="en-US" sz="2000" dirty="0"/>
              <a:t> and Zr iodides are possible factors in the mechanism of SCC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E91A8-80B2-504D-A4D1-919FE735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24489-6030-554B-9FF1-0A31882E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38" y="2198688"/>
            <a:ext cx="6329962" cy="31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9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7590-2875-4049-ADF3-6ADCF07B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 Interaction with Zr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D8D9-540A-644B-869B-A782454B08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Fission fragments will deposit on the inner surface of the cladding</a:t>
            </a:r>
          </a:p>
          <a:p>
            <a:r>
              <a:rPr lang="en-US" sz="2000" dirty="0"/>
              <a:t>Some of these species can diffuse into the cladding, while others can attack the cladding thereby initiating cracks that can later progress with the formation of through-wall cracks</a:t>
            </a:r>
          </a:p>
          <a:p>
            <a:r>
              <a:rPr lang="en-US" sz="2000" dirty="0"/>
              <a:t>Oxygen will diffuse into the cladding and contribute to its oxidation state</a:t>
            </a:r>
          </a:p>
          <a:p>
            <a:r>
              <a:rPr lang="en-US" sz="2000" dirty="0"/>
              <a:t>Measurements have shown deposits of Sr, Cs, Pu, and Am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A0382-82F4-AC4C-B83F-0CD592D8F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corrosion behavior of zirconium by </a:t>
            </a:r>
            <a:r>
              <a:rPr lang="en-US" sz="2000" dirty="0" err="1"/>
              <a:t>Te</a:t>
            </a:r>
            <a:r>
              <a:rPr lang="en-US" sz="2000" dirty="0"/>
              <a:t> has been reported </a:t>
            </a:r>
          </a:p>
          <a:p>
            <a:r>
              <a:rPr lang="en-US" sz="2000" dirty="0"/>
              <a:t>The chemical reaction between some corrosive fission products and the cladding can lead to PCI</a:t>
            </a:r>
          </a:p>
          <a:p>
            <a:r>
              <a:rPr lang="en-US" sz="2000" dirty="0"/>
              <a:t>Fission products such as Cs, Cd, or I can attack the cladding inducing crack initiation, which then progress through the cladding by intragranular and </a:t>
            </a:r>
            <a:r>
              <a:rPr lang="en-US" sz="2000" dirty="0" err="1"/>
              <a:t>transgranular</a:t>
            </a:r>
            <a:r>
              <a:rPr lang="en-US" sz="2000" dirty="0"/>
              <a:t> cracking modes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2F79E-24F4-C845-A1A0-75956FDF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2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3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  <a:ext uri="{FAA26D3D-D897-4be2-8F04-BA451C77F1D7}">
                  <ma14:placeholderFlag xmlns:ma14="http://schemas.microsoft.com/office/mac/drawingml/2011/main" xmlns="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7803-8C88-599E-8C05-4DC1269F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B79FA-7B69-2A87-A568-6C9B47FC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Average: 90.7</a:t>
            </a:r>
          </a:p>
          <a:p>
            <a:r>
              <a:rPr lang="en-US" dirty="0" err="1"/>
              <a:t>Stdev</a:t>
            </a:r>
            <a:r>
              <a:rPr lang="en-US" dirty="0"/>
              <a:t>: 8.6</a:t>
            </a:r>
          </a:p>
          <a:p>
            <a:r>
              <a:rPr lang="en-US" dirty="0"/>
              <a:t>No curve this time</a:t>
            </a:r>
          </a:p>
          <a:p>
            <a:r>
              <a:rPr lang="en-US" dirty="0"/>
              <a:t>If you have any questions or comments, observed discrepancies, etc., let me know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23BBC-169E-732A-6A88-F53322AC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52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sz="2100" dirty="0"/>
              <a:t>Fuel is irradiated at low temperature; Fuel is then placed into a furnace and heated; 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sz="2100" dirty="0"/>
              <a:t>Gas release is measured during reactor operation; It is much more difficult than post-irradiation annealing; Total amount released is measured by puncturing cladding after irradiation; 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ideally,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Fission gas release models attempt to predict the rate at which gas is released from the fuel</a:t>
            </a:r>
          </a:p>
          <a:p>
            <a:r>
              <a:rPr lang="en-US" sz="2000" dirty="0"/>
              <a:t>To model fission gas release, ideally, we must model all three stages of gas release</a:t>
            </a:r>
          </a:p>
          <a:p>
            <a:pPr lvl="1"/>
            <a:r>
              <a:rPr lang="en-US" sz="2000" dirty="0"/>
              <a:t>Diffusion of gas atoms to grain boundaries</a:t>
            </a:r>
          </a:p>
          <a:p>
            <a:pPr lvl="1"/>
            <a:r>
              <a:rPr lang="en-US" sz="2000" dirty="0"/>
              <a:t>Growth and interconnection of grain boundary bubbles</a:t>
            </a:r>
          </a:p>
          <a:p>
            <a:pPr lvl="1"/>
            <a:r>
              <a:rPr lang="en-US" sz="2000" dirty="0"/>
              <a:t>Transport of gas atoms through interconnected bubbles to free surfaces</a:t>
            </a:r>
          </a:p>
          <a:p>
            <a:r>
              <a:rPr lang="en-US" sz="2000" dirty="0"/>
              <a:t>The earliest models only considered Stage 1</a:t>
            </a:r>
          </a:p>
          <a:p>
            <a:r>
              <a:rPr lang="en-US" sz="2000" dirty="0"/>
              <a:t>Most models now consider stage 1 and 2</a:t>
            </a:r>
          </a:p>
          <a:p>
            <a:r>
              <a:rPr lang="en-US" sz="2000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00C5-442A-CC4F-A5DE-A5EA158F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4FC10-5DBA-9F49-8330-12823033B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270376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Booth model is the earliest model of fission gas release and only considers stage 1</a:t>
            </a:r>
          </a:p>
          <a:p>
            <a:r>
              <a:rPr lang="en-US" dirty="0"/>
              <a:t>A grain is considered as a simple sphere</a:t>
            </a:r>
          </a:p>
          <a:p>
            <a:r>
              <a:rPr lang="en-US" dirty="0"/>
              <a:t>Gas atoms are released at the grain boundary</a:t>
            </a:r>
          </a:p>
          <a:p>
            <a:r>
              <a:rPr lang="en-US" dirty="0"/>
              <a:t>The model solves the diffusion equation in 1D </a:t>
            </a:r>
            <a:br>
              <a:rPr lang="en-US" dirty="0"/>
            </a:br>
            <a:r>
              <a:rPr lang="en-US" dirty="0"/>
              <a:t>spherical coordinates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t)</a:t>
            </a:r>
          </a:p>
          <a:p>
            <a:pPr lvl="1"/>
            <a:r>
              <a:rPr lang="en-US" dirty="0"/>
              <a:t>All grains are spheres of radius </a:t>
            </a:r>
            <a:r>
              <a:rPr lang="en-US" i="1" dirty="0"/>
              <a:t>a</a:t>
            </a:r>
          </a:p>
          <a:p>
            <a:pPr lvl="1"/>
            <a:r>
              <a:rPr lang="en-US" dirty="0"/>
              <a:t>D is constant throughout the grain</a:t>
            </a:r>
          </a:p>
          <a:p>
            <a:pPr lvl="1"/>
            <a:r>
              <a:rPr lang="en-US" dirty="0"/>
              <a:t>Gas is produced uniformly throughout the </a:t>
            </a:r>
            <a:br>
              <a:rPr lang="en-US" dirty="0"/>
            </a:br>
            <a:r>
              <a:rPr lang="en-US" dirty="0"/>
              <a:t>grain</a:t>
            </a:r>
          </a:p>
          <a:p>
            <a:pPr lvl="1"/>
            <a:r>
              <a:rPr lang="en-US" dirty="0"/>
              <a:t>Gas is released once it reaches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55E95-2DC7-0943-8AE2-DEBB5C1E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561C3E-43E8-F047-85B9-33E3AADA26AD}"/>
              </a:ext>
            </a:extLst>
          </p:cNvPr>
          <p:cNvGrpSpPr/>
          <p:nvPr/>
        </p:nvGrpSpPr>
        <p:grpSpPr>
          <a:xfrm>
            <a:off x="8183624" y="2784162"/>
            <a:ext cx="2962022" cy="2314290"/>
            <a:chOff x="5682532" y="3930133"/>
            <a:chExt cx="2962022" cy="231429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7FE77B-500C-1545-9465-33B7935EFB51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6384E5-9C7D-5A41-872D-6E5B4A26894B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1CB21FF-1C79-D047-B202-EA4B3E83DC2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054AA-E9F8-A941-B7AE-8F747F341EE0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635E26B-6A79-5948-B534-5E8B1DFD7EBE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C87F9D4-4913-394C-A359-D6F738FD7AD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6435C9-EE53-724C-AD07-57F5B022E9E3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2B8E4F-4866-9045-A673-7DA70BE8798F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0D3C09A-9759-0E41-B4EE-57BAD6A2250A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ADD14E1-6BBA-5C4E-8EC5-E4EF90626101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794D1DC-73E7-6941-9BF9-5AFB044FC2B1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8DB982-6891-1049-92E7-984612BF730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BE3CB72-E2CD-3C40-BC6C-60C973ADBED8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917EB82-70DF-3746-A567-54972B7CCBA2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9A9DB54-BEC7-2443-90AB-9433617E5EF4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6D1F563-42F5-8F44-ADC0-E86633A41C84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392A396-0404-C64C-9AD7-24F45B17952B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99873EE-BC22-754C-BDA5-46CF68CAF67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AFE926A-557B-2847-8BCE-8B7869CE45C8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DDBCB5-D7AF-5649-A24C-A29CA18EABBB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55C5844-1587-8641-8312-D8BCD43892B3}"/>
                  </a:ext>
                </a:extLst>
              </p:cNvPr>
              <p:cNvCxnSpPr>
                <a:stCxn id="12" idx="3"/>
                <a:endCxn id="32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900838-8E41-2E40-A47C-F286D30614F8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2BB6B6-0EFD-654E-A120-DFD12E408901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C3E94B6-6793-814A-B1CA-3DF27E073B1A}"/>
                  </a:ext>
                </a:extLst>
              </p:cNvPr>
              <p:cNvCxnSpPr>
                <a:stCxn id="23" idx="3"/>
                <a:endCxn id="33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5E62F03-AC3C-1B4C-82E3-0AEF79A08EC3}"/>
                  </a:ext>
                </a:extLst>
              </p:cNvPr>
              <p:cNvCxnSpPr>
                <a:stCxn id="33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2FD2416-E11C-2E42-9A1F-54FF04D684AF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28163D3-ED24-2049-B550-24EC0D340D36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9AB80A8-C913-914E-88C7-D5233FB04E63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1D585F-7435-C34D-B4B9-4B1FC99ED7F6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F6D490-9993-3E4E-8927-67D80BB4757F}"/>
                </a:ext>
              </a:extLst>
            </p:cNvPr>
            <p:cNvCxnSpPr>
              <a:stCxn id="7" idx="14"/>
              <a:endCxn id="10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35" descr="latex-image-1.pdf">
            <a:extLst>
              <a:ext uri="{FF2B5EF4-FFF2-40B4-BE49-F238E27FC236}">
                <a16:creationId xmlns:a16="http://schemas.microsoft.com/office/drawing/2014/main" id="{7CC21B00-0A14-B444-A053-259A864A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83" y="1683341"/>
            <a:ext cx="2247900" cy="279400"/>
          </a:xfrm>
          <a:prstGeom prst="rect">
            <a:avLst/>
          </a:prstGeom>
        </p:spPr>
      </p:pic>
      <p:pic>
        <p:nvPicPr>
          <p:cNvPr id="37" name="Picture 36" descr="latex-image-1.pdf">
            <a:extLst>
              <a:ext uri="{FF2B5EF4-FFF2-40B4-BE49-F238E27FC236}">
                <a16:creationId xmlns:a16="http://schemas.microsoft.com/office/drawing/2014/main" id="{E2EE470C-B170-6040-BBDB-100D14BF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09" y="2074118"/>
            <a:ext cx="3086100" cy="622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F63760-7210-6D4B-9483-830964B981EE}"/>
              </a:ext>
            </a:extLst>
          </p:cNvPr>
          <p:cNvSpPr txBox="1"/>
          <p:nvPr/>
        </p:nvSpPr>
        <p:spPr>
          <a:xfrm>
            <a:off x="8464582" y="5244148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0</a:t>
            </a:r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7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3A3E-79FF-CB4F-83C2-3E773E2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post-irradiation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241D3-5B24-9C4D-B3BC-69E2AEF0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956612" cy="32900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initial gas concentration is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</a:p>
          <a:p>
            <a:r>
              <a:rPr lang="en-US" dirty="0"/>
              <a:t>No gas is produced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this equation tells us the value of c</a:t>
            </a:r>
            <a:r>
              <a:rPr lang="en-US" baseline="-25000" dirty="0"/>
              <a:t>g</a:t>
            </a:r>
            <a:r>
              <a:rPr lang="en-US" dirty="0"/>
              <a:t> at any radius or time</a:t>
            </a:r>
          </a:p>
          <a:p>
            <a:r>
              <a:rPr lang="en-US" dirty="0"/>
              <a:t>However, we want to know the fraction of gas atoms that have made it to the grain boundary</a:t>
            </a:r>
          </a:p>
          <a:p>
            <a:r>
              <a:rPr lang="en-US" dirty="0"/>
              <a:t>We use the flux at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DF0D7-7DF8-4E48-8640-CD4C2BA3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9A90BE08-8F16-B945-9324-0E75C814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20" y="2932964"/>
            <a:ext cx="2451100" cy="622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19A3B9-93D9-B640-9401-396EC0E41257}"/>
              </a:ext>
            </a:extLst>
          </p:cNvPr>
          <p:cNvGrpSpPr/>
          <p:nvPr/>
        </p:nvGrpSpPr>
        <p:grpSpPr>
          <a:xfrm>
            <a:off x="8277432" y="1995593"/>
            <a:ext cx="2962022" cy="2314290"/>
            <a:chOff x="5682532" y="3930133"/>
            <a:chExt cx="2962022" cy="23142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A2494E-DCDA-DB4F-ABBD-B2040D8462A2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DF18268-0424-1449-85D1-D3FDA61B3EC4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3EA6148-7E81-8C4F-82B3-AE4B319B822C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70703A0-644C-8D41-A559-31BC50CC0D92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85DB27-D121-7646-B673-6F96C63D13C3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71EF46-FD68-7C48-9867-9642FEF05810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2A33E1A-BC48-C04B-BFDC-61E0F89723CE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156333C-E0CB-5046-9E0F-4F26554DBCEC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9F63AA7-B8F3-554B-A2C2-2BB4F0E145A2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5BE11D-61F6-BA4A-BD0B-1AB06A9E6676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3E3E912-F410-2144-9C39-AEE0FCE79269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7499A1-3B3B-FD43-93BC-FE4DF5B3FF63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A9AA0D3-DC03-AF44-B90A-44F7D65A0302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261E31-B985-3A43-A8BE-5A953A65F47F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BE22447-0834-794E-BB50-88CBB9E9A792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8D76E3-7C5C-364D-96C4-F240D1EAC13E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A737613-4F27-5647-9908-BB13FF88E9C2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14C93FA-D8D9-0747-A632-D84D8696AEA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6C3FD1-4BEB-8446-A63D-F01C7ADE06B1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215E39-D31F-644E-9813-8E8656EB40C5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27F6C60-0940-024B-8F31-8A3A08AF6108}"/>
                  </a:ext>
                </a:extLst>
              </p:cNvPr>
              <p:cNvCxnSpPr>
                <a:stCxn id="13" idx="3"/>
                <a:endCxn id="33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22926D-4D8F-9F45-8F0D-5DDF20987B0F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93AF1E-24D0-E442-B145-8293146DFD1B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78B49D4-2BB1-F94F-A573-7DB3E568D84B}"/>
                  </a:ext>
                </a:extLst>
              </p:cNvPr>
              <p:cNvCxnSpPr>
                <a:stCxn id="24" idx="3"/>
                <a:endCxn id="34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440BC24-E33C-5C44-A8DE-725AC6B525C5}"/>
                  </a:ext>
                </a:extLst>
              </p:cNvPr>
              <p:cNvCxnSpPr>
                <a:stCxn id="34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68EC51-56B4-F048-AD94-6DEFA8C0D502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2D174F3-6F72-6646-9758-462CA9512CDA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CE3857E-C91B-0D44-942A-08A973C2C85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362A57-6EC3-1840-BF6A-589E9A0D1655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AC443-BA9C-0045-8EAC-CAE29E63FD82}"/>
                </a:ext>
              </a:extLst>
            </p:cNvPr>
            <p:cNvCxnSpPr>
              <a:stCxn id="8" idx="14"/>
              <a:endCxn id="11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32697BF-3603-B347-A2D4-43B87F4B8A16}"/>
              </a:ext>
            </a:extLst>
          </p:cNvPr>
          <p:cNvSpPr txBox="1"/>
          <p:nvPr/>
        </p:nvSpPr>
        <p:spPr>
          <a:xfrm>
            <a:off x="8558390" y="4455579"/>
            <a:ext cx="2219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ICs and BCs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(r, 0) = c</a:t>
            </a:r>
            <a:r>
              <a:rPr lang="en-US" baseline="-25000" dirty="0"/>
              <a:t>g</a:t>
            </a:r>
            <a:r>
              <a:rPr lang="en-US" baseline="30000" dirty="0"/>
              <a:t>0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g,r</a:t>
            </a:r>
            <a:r>
              <a:rPr lang="en-US" dirty="0"/>
              <a:t>(0, t) = 0</a:t>
            </a:r>
          </a:p>
          <a:p>
            <a:r>
              <a:rPr lang="en-US" dirty="0"/>
              <a:t>c</a:t>
            </a:r>
            <a:r>
              <a:rPr lang="en-US" baseline="-25000" dirty="0"/>
              <a:t>g</a:t>
            </a:r>
            <a:r>
              <a:rPr lang="en-US" dirty="0"/>
              <a:t>(a, t) = 0 (release)</a:t>
            </a:r>
          </a:p>
          <a:p>
            <a:endParaRPr lang="en-US" dirty="0"/>
          </a:p>
        </p:txBody>
      </p:sp>
      <p:pic>
        <p:nvPicPr>
          <p:cNvPr id="38" name="Picture 37" descr="latex-image-1.pdf">
            <a:extLst>
              <a:ext uri="{FF2B5EF4-FFF2-40B4-BE49-F238E27FC236}">
                <a16:creationId xmlns:a16="http://schemas.microsoft.com/office/drawing/2014/main" id="{D362F2EA-E8AF-9940-B319-9A86B099A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20" y="5628342"/>
            <a:ext cx="1765300" cy="571500"/>
          </a:xfrm>
          <a:prstGeom prst="rect">
            <a:avLst/>
          </a:prstGeom>
        </p:spPr>
      </p:pic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150B2EA4-7FE6-614C-BF8E-5F8D57AE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8" y="5539442"/>
            <a:ext cx="3213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03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69FA-DEE1-9C46-9013-5C290A5FB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Booth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DC2E9-6544-4F4C-B044-3D0E9192D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25243" cy="3965670"/>
          </a:xfrm>
        </p:spPr>
        <p:txBody>
          <a:bodyPr/>
          <a:lstStyle/>
          <a:p>
            <a:r>
              <a:rPr lang="en-US" dirty="0"/>
              <a:t>This equation is solved using a Laplace transform after nondimensionalization</a:t>
            </a:r>
          </a:p>
          <a:p>
            <a:r>
              <a:rPr lang="en-US" dirty="0"/>
              <a:t>Will not go through the derivation (shown in Olander)</a:t>
            </a:r>
          </a:p>
          <a:p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 / a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7FB35-9E4B-9947-BF78-6E6E8581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E5F20265-C69E-2744-8831-E7FECEB88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4700040"/>
            <a:ext cx="1892300" cy="55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56EEFB-8473-E740-88D8-8E1A0B01A008}"/>
              </a:ext>
            </a:extLst>
          </p:cNvPr>
          <p:cNvSpPr/>
          <p:nvPr/>
        </p:nvSpPr>
        <p:spPr>
          <a:xfrm>
            <a:off x="4313888" y="478785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&lt; π</a:t>
            </a:r>
            <a:r>
              <a:rPr lang="en-US" baseline="30000" dirty="0"/>
              <a:t>-2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F10D1238-32C8-A94F-B748-B75CD4C2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161" y="5539076"/>
            <a:ext cx="18034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177ED0-E23E-D74B-B2A7-E7ACBE1512C3}"/>
              </a:ext>
            </a:extLst>
          </p:cNvPr>
          <p:cNvSpPr/>
          <p:nvPr/>
        </p:nvSpPr>
        <p:spPr>
          <a:xfrm>
            <a:off x="4313888" y="563423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τ</a:t>
            </a:r>
            <a:r>
              <a:rPr lang="en-US" dirty="0"/>
              <a:t> ≥ π</a:t>
            </a:r>
            <a:r>
              <a:rPr lang="en-US" baseline="30000" dirty="0"/>
              <a:t>-2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F3101-F0E5-BF40-9C47-DEE2AA0E4555}"/>
              </a:ext>
            </a:extLst>
          </p:cNvPr>
          <p:cNvGrpSpPr/>
          <p:nvPr/>
        </p:nvGrpSpPr>
        <p:grpSpPr>
          <a:xfrm>
            <a:off x="7764393" y="2503136"/>
            <a:ext cx="2962022" cy="2314290"/>
            <a:chOff x="5682532" y="3930133"/>
            <a:chExt cx="2962022" cy="231429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4FBAA7-D6B5-7B4E-8AB2-410A11E653D4}"/>
                </a:ext>
              </a:extLst>
            </p:cNvPr>
            <p:cNvGrpSpPr/>
            <p:nvPr/>
          </p:nvGrpSpPr>
          <p:grpSpPr>
            <a:xfrm>
              <a:off x="5682532" y="3930133"/>
              <a:ext cx="2962022" cy="2314290"/>
              <a:chOff x="5682532" y="3930133"/>
              <a:chExt cx="2962022" cy="231429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7D5872-A5D6-F946-AFD4-2142EF61D451}"/>
                  </a:ext>
                </a:extLst>
              </p:cNvPr>
              <p:cNvSpPr/>
              <p:nvPr/>
            </p:nvSpPr>
            <p:spPr bwMode="auto">
              <a:xfrm>
                <a:off x="6263904" y="3930133"/>
                <a:ext cx="1962109" cy="1883402"/>
              </a:xfrm>
              <a:prstGeom prst="ellipse">
                <a:avLst/>
              </a:prstGeom>
              <a:ln w="25400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38E0F76-D952-9841-8CB0-54FF8D66C658}"/>
                  </a:ext>
                </a:extLst>
              </p:cNvPr>
              <p:cNvSpPr/>
              <p:nvPr/>
            </p:nvSpPr>
            <p:spPr bwMode="auto">
              <a:xfrm>
                <a:off x="6811427" y="47443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160BBD2-AFDB-0447-9D71-6C91230434BA}"/>
                  </a:ext>
                </a:extLst>
              </p:cNvPr>
              <p:cNvSpPr/>
              <p:nvPr/>
            </p:nvSpPr>
            <p:spPr bwMode="auto">
              <a:xfrm>
                <a:off x="7139087" y="43769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B3900F-758A-2546-93A2-2DF773364FFD}"/>
                  </a:ext>
                </a:extLst>
              </p:cNvPr>
              <p:cNvSpPr/>
              <p:nvPr/>
            </p:nvSpPr>
            <p:spPr bwMode="auto">
              <a:xfrm>
                <a:off x="7443887" y="479003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590B701-65B4-044A-A2A3-B9649E0E02F1}"/>
                  </a:ext>
                </a:extLst>
              </p:cNvPr>
              <p:cNvSpPr/>
              <p:nvPr/>
            </p:nvSpPr>
            <p:spPr bwMode="auto">
              <a:xfrm>
                <a:off x="6857147" y="520151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3B44E4-240E-8B48-B319-9FF6938FF528}"/>
                  </a:ext>
                </a:extLst>
              </p:cNvPr>
              <p:cNvSpPr/>
              <p:nvPr/>
            </p:nvSpPr>
            <p:spPr bwMode="auto">
              <a:xfrm>
                <a:off x="718480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CED19F4-BF67-154A-A4EE-F25AD773A71A}"/>
                  </a:ext>
                </a:extLst>
              </p:cNvPr>
              <p:cNvSpPr/>
              <p:nvPr/>
            </p:nvSpPr>
            <p:spPr bwMode="auto">
              <a:xfrm>
                <a:off x="7489607" y="515579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E589BF6-B419-E249-BD89-EC6E48166CDE}"/>
                  </a:ext>
                </a:extLst>
              </p:cNvPr>
              <p:cNvSpPr/>
              <p:nvPr/>
            </p:nvSpPr>
            <p:spPr bwMode="auto">
              <a:xfrm>
                <a:off x="6788567" y="49714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9599626-C1C3-5C4B-B76D-0BE21EF528FF}"/>
                  </a:ext>
                </a:extLst>
              </p:cNvPr>
              <p:cNvSpPr/>
              <p:nvPr/>
            </p:nvSpPr>
            <p:spPr bwMode="auto">
              <a:xfrm>
                <a:off x="6742847" y="4247256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A743A39-38C6-D042-9CFC-DC44ED485A5F}"/>
                  </a:ext>
                </a:extLst>
              </p:cNvPr>
              <p:cNvSpPr/>
              <p:nvPr/>
            </p:nvSpPr>
            <p:spPr bwMode="auto">
              <a:xfrm>
                <a:off x="6444093" y="442266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32F8BD8-64A4-A34E-ABC6-54D5BE600E5B}"/>
                  </a:ext>
                </a:extLst>
              </p:cNvPr>
              <p:cNvSpPr/>
              <p:nvPr/>
            </p:nvSpPr>
            <p:spPr bwMode="auto">
              <a:xfrm>
                <a:off x="7762757" y="439980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445652-7D30-FB48-875B-4F585BB07CF7}"/>
                  </a:ext>
                </a:extLst>
              </p:cNvPr>
              <p:cNvSpPr/>
              <p:nvPr/>
            </p:nvSpPr>
            <p:spPr bwMode="auto">
              <a:xfrm>
                <a:off x="7808477" y="522437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D1B9BFE-1A93-C740-9122-9BD906C87E95}"/>
                  </a:ext>
                </a:extLst>
              </p:cNvPr>
              <p:cNvSpPr/>
              <p:nvPr/>
            </p:nvSpPr>
            <p:spPr bwMode="auto">
              <a:xfrm>
                <a:off x="7421027" y="5548793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E774AB3-016D-5F4A-A416-927F4045D560}"/>
                  </a:ext>
                </a:extLst>
              </p:cNvPr>
              <p:cNvCxnSpPr/>
              <p:nvPr/>
            </p:nvCxnSpPr>
            <p:spPr bwMode="auto">
              <a:xfrm rot="16200000" flipV="1">
                <a:off x="6942477" y="4161236"/>
                <a:ext cx="332246" cy="9917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2EB0CF1-7CCB-0542-8A2A-5F23D7D05829}"/>
                  </a:ext>
                </a:extLst>
              </p:cNvPr>
              <p:cNvSpPr/>
              <p:nvPr/>
            </p:nvSpPr>
            <p:spPr bwMode="auto">
              <a:xfrm>
                <a:off x="6398373" y="5345231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32E886B-BD87-E24B-904D-9A8343176986}"/>
                  </a:ext>
                </a:extLst>
              </p:cNvPr>
              <p:cNvSpPr/>
              <p:nvPr/>
            </p:nvSpPr>
            <p:spPr bwMode="auto">
              <a:xfrm>
                <a:off x="7489607" y="52762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1D2177-1DC6-8B43-832D-68FA1F428FFE}"/>
                  </a:ext>
                </a:extLst>
              </p:cNvPr>
              <p:cNvSpPr/>
              <p:nvPr/>
            </p:nvSpPr>
            <p:spPr bwMode="auto">
              <a:xfrm>
                <a:off x="7642007" y="542869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F22CC0A-782B-5D43-B454-F452B4255F9A}"/>
                  </a:ext>
                </a:extLst>
              </p:cNvPr>
              <p:cNvSpPr/>
              <p:nvPr/>
            </p:nvSpPr>
            <p:spPr bwMode="auto">
              <a:xfrm>
                <a:off x="8163359" y="4609927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9BE7B8-60C1-D149-8883-DE76412FBF68}"/>
                  </a:ext>
                </a:extLst>
              </p:cNvPr>
              <p:cNvSpPr/>
              <p:nvPr/>
            </p:nvSpPr>
            <p:spPr bwMode="auto">
              <a:xfrm>
                <a:off x="8094131" y="5270365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7030EC-5B1F-544E-A705-61C960E971BF}"/>
                  </a:ext>
                </a:extLst>
              </p:cNvPr>
              <p:cNvCxnSpPr>
                <a:stCxn id="18" idx="3"/>
                <a:endCxn id="38" idx="0"/>
              </p:cNvCxnSpPr>
              <p:nvPr/>
            </p:nvCxnSpPr>
            <p:spPr bwMode="auto">
              <a:xfrm rot="5400000">
                <a:off x="6196196" y="5673927"/>
                <a:ext cx="491262" cy="21884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B3BBF-4D65-3D4E-AA3E-A3241B2CCC00}"/>
                  </a:ext>
                </a:extLst>
              </p:cNvPr>
              <p:cNvSpPr txBox="1"/>
              <p:nvPr/>
            </p:nvSpPr>
            <p:spPr>
              <a:xfrm>
                <a:off x="5682532" y="6028979"/>
                <a:ext cx="129974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latin typeface="+mn-lt"/>
                  </a:rPr>
                  <a:t>Grain boundary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E1262E-51D4-A14C-BB68-6097996D41A8}"/>
                  </a:ext>
                </a:extLst>
              </p:cNvPr>
              <p:cNvSpPr txBox="1"/>
              <p:nvPr/>
            </p:nvSpPr>
            <p:spPr>
              <a:xfrm>
                <a:off x="7720740" y="5813535"/>
                <a:ext cx="92381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+mn-lt"/>
                  </a:rPr>
                  <a:t>Gas atoms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69574B5-78E8-A34C-99A5-CBEEC8C66452}"/>
                  </a:ext>
                </a:extLst>
              </p:cNvPr>
              <p:cNvCxnSpPr>
                <a:stCxn id="29" idx="3"/>
                <a:endCxn id="39" idx="0"/>
              </p:cNvCxnSpPr>
              <p:nvPr/>
            </p:nvCxnSpPr>
            <p:spPr bwMode="auto">
              <a:xfrm>
                <a:off x="7815173" y="5263398"/>
                <a:ext cx="367474" cy="5501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5F1F17A-CE13-D24C-AAFB-284E6C3528C7}"/>
                  </a:ext>
                </a:extLst>
              </p:cNvPr>
              <p:cNvCxnSpPr>
                <a:stCxn id="39" idx="0"/>
              </p:cNvCxnSpPr>
              <p:nvPr/>
            </p:nvCxnSpPr>
            <p:spPr bwMode="auto">
              <a:xfrm flipH="1" flipV="1">
                <a:off x="7466749" y="5594513"/>
                <a:ext cx="715898" cy="21902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803E69-577A-DA42-A2AD-3812B696F53A}"/>
                </a:ext>
              </a:extLst>
            </p:cNvPr>
            <p:cNvSpPr/>
            <p:nvPr/>
          </p:nvSpPr>
          <p:spPr bwMode="auto">
            <a:xfrm>
              <a:off x="6095091" y="538460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75AE240-E24C-284B-8672-F18F1D116817}"/>
                </a:ext>
              </a:extLst>
            </p:cNvPr>
            <p:cNvSpPr/>
            <p:nvPr/>
          </p:nvSpPr>
          <p:spPr bwMode="auto">
            <a:xfrm rot="12627634">
              <a:off x="8252788" y="4471211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539641-C5C4-6F40-8D61-1D0E4514C18F}"/>
                </a:ext>
              </a:extLst>
            </p:cNvPr>
            <p:cNvSpPr/>
            <p:nvPr/>
          </p:nvSpPr>
          <p:spPr bwMode="auto">
            <a:xfrm rot="15818149">
              <a:off x="8122624" y="5313329"/>
              <a:ext cx="312226" cy="257449"/>
            </a:xfrm>
            <a:custGeom>
              <a:avLst/>
              <a:gdLst>
                <a:gd name="connsiteX0" fmla="*/ 463550 w 470976"/>
                <a:gd name="connsiteY0" fmla="*/ 9282 h 434732"/>
                <a:gd name="connsiteX1" fmla="*/ 438150 w 470976"/>
                <a:gd name="connsiteY1" fmla="*/ 41032 h 434732"/>
                <a:gd name="connsiteX2" fmla="*/ 431800 w 470976"/>
                <a:gd name="connsiteY2" fmla="*/ 60082 h 434732"/>
                <a:gd name="connsiteX3" fmla="*/ 393700 w 470976"/>
                <a:gd name="connsiteY3" fmla="*/ 66432 h 434732"/>
                <a:gd name="connsiteX4" fmla="*/ 374650 w 470976"/>
                <a:gd name="connsiteY4" fmla="*/ 60082 h 434732"/>
                <a:gd name="connsiteX5" fmla="*/ 355600 w 470976"/>
                <a:gd name="connsiteY5" fmla="*/ 47382 h 434732"/>
                <a:gd name="connsiteX6" fmla="*/ 298450 w 470976"/>
                <a:gd name="connsiteY6" fmla="*/ 53732 h 434732"/>
                <a:gd name="connsiteX7" fmla="*/ 292100 w 470976"/>
                <a:gd name="connsiteY7" fmla="*/ 161682 h 434732"/>
                <a:gd name="connsiteX8" fmla="*/ 317500 w 470976"/>
                <a:gd name="connsiteY8" fmla="*/ 168032 h 434732"/>
                <a:gd name="connsiteX9" fmla="*/ 323850 w 470976"/>
                <a:gd name="connsiteY9" fmla="*/ 187082 h 434732"/>
                <a:gd name="connsiteX10" fmla="*/ 298450 w 470976"/>
                <a:gd name="connsiteY10" fmla="*/ 244232 h 434732"/>
                <a:gd name="connsiteX11" fmla="*/ 279400 w 470976"/>
                <a:gd name="connsiteY11" fmla="*/ 250582 h 434732"/>
                <a:gd name="connsiteX12" fmla="*/ 241300 w 470976"/>
                <a:gd name="connsiteY12" fmla="*/ 244232 h 434732"/>
                <a:gd name="connsiteX13" fmla="*/ 184150 w 470976"/>
                <a:gd name="connsiteY13" fmla="*/ 199782 h 434732"/>
                <a:gd name="connsiteX14" fmla="*/ 165100 w 470976"/>
                <a:gd name="connsiteY14" fmla="*/ 193432 h 434732"/>
                <a:gd name="connsiteX15" fmla="*/ 146050 w 470976"/>
                <a:gd name="connsiteY15" fmla="*/ 199782 h 434732"/>
                <a:gd name="connsiteX16" fmla="*/ 158750 w 470976"/>
                <a:gd name="connsiteY16" fmla="*/ 256932 h 434732"/>
                <a:gd name="connsiteX17" fmla="*/ 152400 w 470976"/>
                <a:gd name="connsiteY17" fmla="*/ 307732 h 434732"/>
                <a:gd name="connsiteX18" fmla="*/ 114300 w 470976"/>
                <a:gd name="connsiteY18" fmla="*/ 333132 h 434732"/>
                <a:gd name="connsiteX19" fmla="*/ 107950 w 470976"/>
                <a:gd name="connsiteY19" fmla="*/ 352182 h 434732"/>
                <a:gd name="connsiteX20" fmla="*/ 0 w 470976"/>
                <a:gd name="connsiteY20" fmla="*/ 434732 h 434732"/>
                <a:gd name="connsiteX21" fmla="*/ 0 w 470976"/>
                <a:gd name="connsiteY21" fmla="*/ 434732 h 434732"/>
                <a:gd name="connsiteX22" fmla="*/ 0 w 470976"/>
                <a:gd name="connsiteY22" fmla="*/ 434732 h 434732"/>
                <a:gd name="connsiteX23" fmla="*/ 0 w 470976"/>
                <a:gd name="connsiteY23" fmla="*/ 434732 h 434732"/>
                <a:gd name="connsiteX24" fmla="*/ 0 w 470976"/>
                <a:gd name="connsiteY24" fmla="*/ 434732 h 4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70976" h="434732">
                  <a:moveTo>
                    <a:pt x="463550" y="9282"/>
                  </a:moveTo>
                  <a:cubicBezTo>
                    <a:pt x="447589" y="57165"/>
                    <a:pt x="470976" y="0"/>
                    <a:pt x="438150" y="41032"/>
                  </a:cubicBezTo>
                  <a:cubicBezTo>
                    <a:pt x="433969" y="46259"/>
                    <a:pt x="437612" y="56761"/>
                    <a:pt x="431800" y="60082"/>
                  </a:cubicBezTo>
                  <a:cubicBezTo>
                    <a:pt x="420621" y="66470"/>
                    <a:pt x="406400" y="64315"/>
                    <a:pt x="393700" y="66432"/>
                  </a:cubicBezTo>
                  <a:cubicBezTo>
                    <a:pt x="387350" y="64315"/>
                    <a:pt x="380637" y="63075"/>
                    <a:pt x="374650" y="60082"/>
                  </a:cubicBezTo>
                  <a:cubicBezTo>
                    <a:pt x="367824" y="56669"/>
                    <a:pt x="363205" y="48016"/>
                    <a:pt x="355600" y="47382"/>
                  </a:cubicBezTo>
                  <a:cubicBezTo>
                    <a:pt x="336499" y="45790"/>
                    <a:pt x="317500" y="51615"/>
                    <a:pt x="298450" y="53732"/>
                  </a:cubicBezTo>
                  <a:cubicBezTo>
                    <a:pt x="286743" y="88854"/>
                    <a:pt x="274780" y="123579"/>
                    <a:pt x="292100" y="161682"/>
                  </a:cubicBezTo>
                  <a:cubicBezTo>
                    <a:pt x="295711" y="169627"/>
                    <a:pt x="309033" y="165915"/>
                    <a:pt x="317500" y="168032"/>
                  </a:cubicBezTo>
                  <a:cubicBezTo>
                    <a:pt x="319617" y="174382"/>
                    <a:pt x="323850" y="180389"/>
                    <a:pt x="323850" y="187082"/>
                  </a:cubicBezTo>
                  <a:cubicBezTo>
                    <a:pt x="323850" y="215367"/>
                    <a:pt x="321145" y="229102"/>
                    <a:pt x="298450" y="244232"/>
                  </a:cubicBezTo>
                  <a:cubicBezTo>
                    <a:pt x="292881" y="247945"/>
                    <a:pt x="285750" y="248465"/>
                    <a:pt x="279400" y="250582"/>
                  </a:cubicBezTo>
                  <a:cubicBezTo>
                    <a:pt x="266700" y="248465"/>
                    <a:pt x="253185" y="249184"/>
                    <a:pt x="241300" y="244232"/>
                  </a:cubicBezTo>
                  <a:cubicBezTo>
                    <a:pt x="173669" y="216052"/>
                    <a:pt x="226971" y="228330"/>
                    <a:pt x="184150" y="199782"/>
                  </a:cubicBezTo>
                  <a:cubicBezTo>
                    <a:pt x="178581" y="196069"/>
                    <a:pt x="171450" y="195549"/>
                    <a:pt x="165100" y="193432"/>
                  </a:cubicBezTo>
                  <a:cubicBezTo>
                    <a:pt x="158750" y="195549"/>
                    <a:pt x="147889" y="193346"/>
                    <a:pt x="146050" y="199782"/>
                  </a:cubicBezTo>
                  <a:cubicBezTo>
                    <a:pt x="142611" y="211817"/>
                    <a:pt x="153989" y="242650"/>
                    <a:pt x="158750" y="256932"/>
                  </a:cubicBezTo>
                  <a:cubicBezTo>
                    <a:pt x="156633" y="273865"/>
                    <a:pt x="160999" y="292992"/>
                    <a:pt x="152400" y="307732"/>
                  </a:cubicBezTo>
                  <a:cubicBezTo>
                    <a:pt x="144709" y="320916"/>
                    <a:pt x="114300" y="333132"/>
                    <a:pt x="114300" y="333132"/>
                  </a:cubicBezTo>
                  <a:lnTo>
                    <a:pt x="107950" y="35218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  <a:lnTo>
                    <a:pt x="0" y="434732"/>
                  </a:lnTo>
                </a:path>
              </a:pathLst>
            </a:custGeom>
            <a:noFill/>
            <a:ln w="222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62761A-B070-6846-9407-E6885F04636F}"/>
                </a:ext>
              </a:extLst>
            </p:cNvPr>
            <p:cNvSpPr txBox="1"/>
            <p:nvPr/>
          </p:nvSpPr>
          <p:spPr>
            <a:xfrm>
              <a:off x="5682532" y="4940350"/>
              <a:ext cx="58137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Release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89F34CD-AEF8-F647-A090-65BDE3E9324C}"/>
                </a:ext>
              </a:extLst>
            </p:cNvPr>
            <p:cNvCxnSpPr>
              <a:stCxn id="13" idx="14"/>
              <a:endCxn id="16" idx="2"/>
            </p:cNvCxnSpPr>
            <p:nvPr/>
          </p:nvCxnSpPr>
          <p:spPr bwMode="auto">
            <a:xfrm flipH="1" flipV="1">
              <a:off x="5973218" y="5155794"/>
              <a:ext cx="231323" cy="3433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907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71D4-8D7A-5A49-8039-255037F5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CE316-1C28-374E-9180-9B43DDD00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r>
              <a:rPr lang="en-US" dirty="0"/>
              <a:t>For a diffusion coefficient for Xe of D = 8e-15 cm</a:t>
            </a:r>
            <a:r>
              <a:rPr lang="en-US" baseline="30000" dirty="0"/>
              <a:t>2</a:t>
            </a:r>
            <a:r>
              <a:rPr lang="en-US" dirty="0"/>
              <a:t>/s, what fraction of the fission gas trapped in an post-irradiation annealed fuel pellet has escaped after one hour? It has an average grain size of 10 microns</a:t>
            </a:r>
          </a:p>
          <a:p>
            <a:pPr lvl="1"/>
            <a:r>
              <a:rPr lang="en-US" dirty="0"/>
              <a:t>D = 8e-15 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a = 10e-4 cm</a:t>
            </a:r>
          </a:p>
          <a:p>
            <a:pPr lvl="1"/>
            <a:r>
              <a:rPr lang="en-US" dirty="0"/>
              <a:t>t = 3600 s</a:t>
            </a:r>
          </a:p>
          <a:p>
            <a:r>
              <a:rPr lang="en-US" dirty="0"/>
              <a:t>Which f? </a:t>
            </a:r>
            <a:r>
              <a:rPr lang="en-US" dirty="0" err="1">
                <a:latin typeface="Symbol" pitchFamily="2" charset="2"/>
              </a:rPr>
              <a:t>τ</a:t>
            </a:r>
            <a:r>
              <a:rPr lang="en-US" dirty="0"/>
              <a:t> = D x t/a</a:t>
            </a:r>
            <a:r>
              <a:rPr lang="en-US" baseline="30000" dirty="0"/>
              <a:t>2 </a:t>
            </a:r>
            <a:r>
              <a:rPr lang="en-US" dirty="0"/>
              <a:t>= 2.88E-4 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0.101</a:t>
            </a:r>
          </a:p>
          <a:p>
            <a:pPr lvl="1"/>
            <a:r>
              <a:rPr lang="en-US" dirty="0"/>
              <a:t>f = 6*sqrt(8e-15*3600/(pi*(10e-4)^2)) – 3*8e-15*3600/(10e-4)^2 = 0.0181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9BB2-D6F2-4E4B-BB42-CD91C7C9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9C406D5-988D-594E-9265-700895703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37" y="4507896"/>
            <a:ext cx="1892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60E9-BB14-F145-9725-21FBBDBD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expressions for 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802F6-1D20-3343-A427-33E5E86BE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2941" cy="3965670"/>
          </a:xfrm>
        </p:spPr>
        <p:txBody>
          <a:bodyPr/>
          <a:lstStyle/>
          <a:p>
            <a:r>
              <a:rPr lang="en-US" dirty="0"/>
              <a:t>Given the data from the previous example, can plot both </a:t>
            </a:r>
          </a:p>
          <a:p>
            <a:endParaRPr lang="en-US" dirty="0"/>
          </a:p>
          <a:p>
            <a:pPr lvl="1"/>
            <a:r>
              <a:rPr lang="en-US" dirty="0">
                <a:latin typeface="Symbol" pitchFamily="2" charset="2"/>
              </a:rPr>
              <a:t>t </a:t>
            </a:r>
            <a:r>
              <a:rPr lang="en-US" dirty="0"/>
              <a:t>&lt;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</a:p>
          <a:p>
            <a:pPr lvl="1"/>
            <a:r>
              <a:rPr lang="en-US" dirty="0">
                <a:latin typeface="Symbol" pitchFamily="2" charset="2"/>
              </a:rPr>
              <a:t>t &gt;</a:t>
            </a:r>
            <a:r>
              <a:rPr lang="en-US" dirty="0"/>
              <a:t> </a:t>
            </a:r>
            <a:r>
              <a:rPr lang="en-US" dirty="0">
                <a:latin typeface="Symbol" pitchFamily="2" charset="2"/>
              </a:rPr>
              <a:t>p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0A74B-57C4-5540-B636-78E02B92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4662-C834-8C4F-803E-6F1EE8A8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58" y="2351781"/>
            <a:ext cx="4777463" cy="3583097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D3EE8A1-511A-3B4B-A3E2-5C6D91269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73" y="3266329"/>
            <a:ext cx="1892300" cy="5588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72A76219-526B-CC46-8586-AAAFE41DE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23" y="3921126"/>
            <a:ext cx="1803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F1995-6A96-6DAF-05A0-6DE309CB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MOOSE Project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90CBE-EDA3-5BCE-6462-E49EF51E6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part 2, I want everyone to use contact and gap heat transfer</a:t>
            </a:r>
          </a:p>
          <a:p>
            <a:r>
              <a:rPr lang="en-US" dirty="0"/>
              <a:t>You can compare your results from part 1 and the analytical solution as an initial stage of verification</a:t>
            </a:r>
          </a:p>
          <a:p>
            <a:r>
              <a:rPr lang="en-US" dirty="0"/>
              <a:t>Some of you may have done this, I have not worked through all input files yet</a:t>
            </a:r>
          </a:p>
          <a:p>
            <a:r>
              <a:rPr lang="en-US" dirty="0"/>
              <a:t>Make sure your executable has contact compiled, and you have a thermal contact block</a:t>
            </a:r>
          </a:p>
          <a:p>
            <a:r>
              <a:rPr lang="en-US" dirty="0"/>
              <a:t>The rest I leave for you to figure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2BE11-9E5F-3526-843F-4418194A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6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0A20-A491-F796-3686-7177344E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8100-5507-CD72-4463-2A9CB6320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Started fuel chemistry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096FD-1E1D-EB15-3856-9CE7B64F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8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C4FD-F937-754B-8383-70787061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FA9E-2E59-2C44-AC35-A0BD64E9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868" y="1968501"/>
            <a:ext cx="4428744" cy="1789713"/>
          </a:xfrm>
        </p:spPr>
        <p:txBody>
          <a:bodyPr/>
          <a:lstStyle/>
          <a:p>
            <a:r>
              <a:rPr lang="en-US" dirty="0"/>
              <a:t>The lattice constant of the material decreases with increasing stoichiometry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95A9B-83C2-8E4B-9945-A4E4704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859BE-A775-4D41-8A57-57BFAFFF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9" y="3298191"/>
            <a:ext cx="3603565" cy="305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158E-2E7C-DC40-88BF-2D1CFD9A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40" y="3440923"/>
            <a:ext cx="3954719" cy="2619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739E5E-24A8-A043-AAA9-3F9EE8CC55CB}"/>
              </a:ext>
            </a:extLst>
          </p:cNvPr>
          <p:cNvSpPr txBox="1">
            <a:spLocks/>
          </p:cNvSpPr>
          <p:nvPr/>
        </p:nvSpPr>
        <p:spPr bwMode="auto">
          <a:xfrm>
            <a:off x="6677867" y="1968501"/>
            <a:ext cx="4428744" cy="171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vacancy formation energy also changes with stoichiometry</a:t>
            </a:r>
          </a:p>
        </p:txBody>
      </p:sp>
    </p:spTree>
    <p:extLst>
      <p:ext uri="{BB962C8B-B14F-4D97-AF65-F5344CB8AC3E}">
        <p14:creationId xmlns:p14="http://schemas.microsoft.com/office/powerpoint/2010/main" val="25674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173F-DAEB-E047-AD05-7B09942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B781-B711-F044-9871-B17B514C2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1396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The solution energy of Xe, Cs, and Sr in UO</a:t>
            </a:r>
            <a:r>
              <a:rPr lang="en-US" baseline="-25000" dirty="0"/>
              <a:t>2</a:t>
            </a:r>
            <a:r>
              <a:rPr lang="en-US" dirty="0"/>
              <a:t> depends on stoichiometry as well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coefficient defining Xe diffusion also changes with stoichiometry</a:t>
            </a:r>
          </a:p>
          <a:p>
            <a:endParaRPr lang="en-US" dirty="0"/>
          </a:p>
          <a:p>
            <a:r>
              <a:rPr lang="en-US" b="1" dirty="0"/>
              <a:t>Though stoichiometry matters, most fuel performance codes ignore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0C8E1-8555-E445-9776-8F3E4104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DAB46A-5DC9-FF43-A0D8-75B9A21297B8}"/>
              </a:ext>
            </a:extLst>
          </p:cNvPr>
          <p:cNvGraphicFramePr>
            <a:graphicFrameLocks noGrp="1"/>
          </p:cNvGraphicFramePr>
          <p:nvPr/>
        </p:nvGraphicFramePr>
        <p:xfrm>
          <a:off x="5934456" y="1968501"/>
          <a:ext cx="591361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Fission product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1.97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UO</a:t>
                      </a:r>
                      <a:r>
                        <a:rPr lang="en-US" sz="1400" baseline="-25000" dirty="0"/>
                        <a:t>2.03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3.88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2.61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-0.04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-3.29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-3.71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-6.03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-9.55 </a:t>
                      </a:r>
                      <a:r>
                        <a:rPr lang="en-US" sz="1400" dirty="0" err="1"/>
                        <a:t>eV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9EEEA7-BA8F-8548-B57A-EFBDA480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269" y="3231939"/>
            <a:ext cx="2939220" cy="36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10C-EE46-8A42-B724-2D2F363DB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A87D1-93DD-B140-9A7D-83D33DBCD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has a cubic fluorite structure that is very stable</a:t>
            </a:r>
          </a:p>
          <a:p>
            <a:r>
              <a:rPr lang="en-US" dirty="0"/>
              <a:t>The charges are balanced with a U</a:t>
            </a:r>
            <a:r>
              <a:rPr lang="en-US" baseline="30000" dirty="0"/>
              <a:t>4+</a:t>
            </a:r>
            <a:r>
              <a:rPr lang="en-US" dirty="0"/>
              <a:t> valence state</a:t>
            </a:r>
          </a:p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changes during reactor operation, but it is complicated 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4089-A150-1645-8FDB-27306B8C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chemistry/microstructure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7777</TotalTime>
  <Words>2048</Words>
  <Application>Microsoft Macintosh PowerPoint</Application>
  <PresentationFormat>Widescreen</PresentationFormat>
  <Paragraphs>241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Symbol</vt:lpstr>
      <vt:lpstr>Times New Roman</vt:lpstr>
      <vt:lpstr>NCStateU-horizontal-left-logo</vt:lpstr>
      <vt:lpstr>Nuclear Fuel Performance</vt:lpstr>
      <vt:lpstr>Exam 2</vt:lpstr>
      <vt:lpstr>MOOSE Project Notes</vt:lpstr>
      <vt:lpstr>Last Time</vt:lpstr>
      <vt:lpstr>Fuel Stoichiometry/Properties</vt:lpstr>
      <vt:lpstr>Fuel Stoichiometry/Properties</vt:lpstr>
      <vt:lpstr>Fuel Chemistry Summary</vt:lpstr>
      <vt:lpstr>Fission products</vt:lpstr>
      <vt:lpstr>Fission Product Generation</vt:lpstr>
      <vt:lpstr>There are various types of fission products that form</vt:lpstr>
      <vt:lpstr>All fission products impact the behavior of the fuel</vt:lpstr>
      <vt:lpstr>Fission Product Evolution</vt:lpstr>
      <vt:lpstr>Oxide Formation</vt:lpstr>
      <vt:lpstr>Soluble/Insoluble Fission Products</vt:lpstr>
      <vt:lpstr>Fission Product Segregation/Precipitation</vt:lpstr>
      <vt:lpstr>Volatile/Gaseous Fission Products</vt:lpstr>
      <vt:lpstr>FP Interaction with Zr Cladding</vt:lpstr>
      <vt:lpstr>Fission Gas Release</vt:lpstr>
      <vt:lpstr>Fission Gas Release</vt:lpstr>
      <vt:lpstr>Fission Gas Release</vt:lpstr>
      <vt:lpstr>Fission Gas Release</vt:lpstr>
      <vt:lpstr>Fission Gas Release</vt:lpstr>
      <vt:lpstr>Fission Gas Release</vt:lpstr>
      <vt:lpstr>Fission Gas Release</vt:lpstr>
      <vt:lpstr>Booth Model</vt:lpstr>
      <vt:lpstr>Modeling post-irradiation annealing</vt:lpstr>
      <vt:lpstr>Solving the Booth Model</vt:lpstr>
      <vt:lpstr>Booth Example</vt:lpstr>
      <vt:lpstr>Different expressions for fission gas release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86</cp:revision>
  <dcterms:created xsi:type="dcterms:W3CDTF">2020-02-11T17:45:48Z</dcterms:created>
  <dcterms:modified xsi:type="dcterms:W3CDTF">2024-03-07T20:06:51Z</dcterms:modified>
</cp:coreProperties>
</file>